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media/image9.jpg" ContentType="image/jpe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9"/>
  </p:notesMasterIdLst>
  <p:sldIdLst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5" r:id="rId13"/>
    <p:sldId id="277" r:id="rId14"/>
    <p:sldId id="278" r:id="rId15"/>
    <p:sldId id="290" r:id="rId16"/>
    <p:sldId id="279" r:id="rId17"/>
    <p:sldId id="280" r:id="rId18"/>
    <p:sldId id="281" r:id="rId19"/>
    <p:sldId id="291" r:id="rId20"/>
    <p:sldId id="282" r:id="rId21"/>
    <p:sldId id="283" r:id="rId22"/>
    <p:sldId id="284" r:id="rId23"/>
    <p:sldId id="292" r:id="rId24"/>
    <p:sldId id="286" r:id="rId25"/>
    <p:sldId id="293" r:id="rId26"/>
    <p:sldId id="294" r:id="rId27"/>
    <p:sldId id="289" r:id="rId28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16" y="108"/>
      </p:cViewPr>
      <p:guideLst>
        <p:guide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B759C-2B7D-405C-8B81-330EBB134F6B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0F50E-AC07-4D5C-B138-865298613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69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b509d5879_0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eb509d587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326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49d7c9fd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f949d7c9f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147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49d7c9f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f949d7c9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101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b3b8939fd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fb3b8939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1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3b8939fd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fb3b8939f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29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3b8939fd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fb3b8939f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263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b3b8939f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fb3b8939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658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949d7c9fd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f949d7c9f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965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49d7c9f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f949d7c9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867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49d7c9f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f949d7c9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522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18592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643628"/>
            <a:ext cx="12192000" cy="22143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455" y="2531821"/>
            <a:ext cx="5149088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627"/>
                </a:srgbClr>
              </a:gs>
              <a:gs pos="100000">
                <a:srgbClr val="01C3BA">
                  <a:alpha val="4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666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59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627"/>
                </a:srgbClr>
              </a:gs>
              <a:gs pos="100000">
                <a:srgbClr val="01C3BA">
                  <a:alpha val="4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666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6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35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590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31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8485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086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9992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933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468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69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2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666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627"/>
                </a:srgbClr>
              </a:gs>
              <a:gs pos="100000">
                <a:srgbClr val="01C3BA">
                  <a:alpha val="4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220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666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627"/>
                </a:srgbClr>
              </a:gs>
              <a:gs pos="100000">
                <a:srgbClr val="01C3BA">
                  <a:alpha val="4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651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Заголовок и  два блока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34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82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666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627"/>
                </a:srgbClr>
              </a:gs>
              <a:gs pos="100000">
                <a:srgbClr val="01C3BA">
                  <a:alpha val="4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268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48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7622" y="2212085"/>
            <a:ext cx="9096755" cy="1306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0305" y="1650949"/>
            <a:ext cx="5771388" cy="2216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Arial"/>
              <a:buNone/>
              <a:defRPr sz="30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8245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800" y="2514600"/>
            <a:ext cx="83058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4400" dirty="0" smtClean="0"/>
              <a:t>Инфраструктура систем обработки больших данных</a:t>
            </a:r>
            <a:endParaRPr sz="4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3186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Как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выбрать?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7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47" y="1711452"/>
            <a:ext cx="8985504" cy="4700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4427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Рынок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Cloud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Native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2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0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1331975"/>
            <a:ext cx="6112764" cy="55260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1007" y="2395727"/>
            <a:ext cx="5006340" cy="32095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932" y="272541"/>
            <a:ext cx="3368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Итоги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тезисы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0435" y="2494512"/>
            <a:ext cx="107251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spc="-685" dirty="0">
                <a:solidFill>
                  <a:srgbClr val="FFFFFF"/>
                </a:solidFill>
                <a:latin typeface="Arial MT"/>
                <a:cs typeface="Arial MT"/>
              </a:rPr>
              <a:t>Вы</a:t>
            </a:r>
            <a:r>
              <a:rPr sz="2000" spc="-695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80" dirty="0">
                <a:solidFill>
                  <a:srgbClr val="FFFFFF"/>
                </a:solidFill>
                <a:latin typeface="Arial MT"/>
                <a:cs typeface="Arial MT"/>
              </a:rPr>
              <a:t>елен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7300" y="2457704"/>
            <a:ext cx="22612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635">
              <a:lnSpc>
                <a:spcPct val="100000"/>
              </a:lnSpc>
              <a:spcBef>
                <a:spcPts val="105"/>
              </a:spcBef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ие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815" dirty="0">
                <a:solidFill>
                  <a:srgbClr val="FFFFFF"/>
                </a:solidFill>
                <a:latin typeface="Arial MT"/>
                <a:cs typeface="Arial MT"/>
              </a:rPr>
              <a:t>фигурой/маркером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0288" y="3104366"/>
            <a:ext cx="67500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и</a:t>
            </a:r>
            <a:r>
              <a:rPr sz="2000" spc="-900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459" dirty="0">
                <a:solidFill>
                  <a:srgbClr val="FFFFFF"/>
                </a:solidFill>
                <a:latin typeface="Arial MT"/>
                <a:cs typeface="Arial MT"/>
              </a:rPr>
              <a:t>фы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2633" y="5010150"/>
            <a:ext cx="875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слайде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7353" y="5619699"/>
            <a:ext cx="1544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40" dirty="0">
                <a:solidFill>
                  <a:srgbClr val="FFFFFF"/>
                </a:solidFill>
                <a:latin typeface="Arial MT"/>
                <a:cs typeface="Arial MT"/>
              </a:rPr>
              <a:t>без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75" dirty="0">
                <a:solidFill>
                  <a:srgbClr val="FFFFFF"/>
                </a:solidFill>
                <a:latin typeface="Arial MT"/>
                <a:cs typeface="Arial MT"/>
              </a:rPr>
              <a:t>карт</a:t>
            </a:r>
            <a:r>
              <a:rPr sz="2000" spc="-985" dirty="0">
                <a:solidFill>
                  <a:srgbClr val="FFFFFF"/>
                </a:solidFill>
                <a:latin typeface="Arial MT"/>
                <a:cs typeface="Arial MT"/>
              </a:rPr>
              <a:t>и</a:t>
            </a:r>
            <a:r>
              <a:rPr sz="2000" spc="-975" dirty="0">
                <a:solidFill>
                  <a:srgbClr val="FFFFFF"/>
                </a:solidFill>
                <a:latin typeface="Arial MT"/>
                <a:cs typeface="Arial MT"/>
              </a:rPr>
              <a:t>нок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748" y="4741501"/>
            <a:ext cx="450342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  <a:tabLst>
                <a:tab pos="2672715" algn="l"/>
              </a:tabLst>
            </a:pPr>
            <a:r>
              <a:rPr sz="2000" spc="-635" dirty="0">
                <a:solidFill>
                  <a:srgbClr val="FFFFFF"/>
                </a:solidFill>
                <a:latin typeface="Arial MT"/>
                <a:cs typeface="Arial MT"/>
              </a:rPr>
              <a:t>О</a:t>
            </a:r>
            <a:r>
              <a:rPr sz="2000" spc="-645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795" dirty="0">
                <a:solidFill>
                  <a:srgbClr val="FFFFFF"/>
                </a:solidFill>
                <a:latin typeface="Arial MT"/>
                <a:cs typeface="Arial MT"/>
              </a:rPr>
              <a:t>мысль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000" spc="-840" dirty="0">
                <a:solidFill>
                  <a:srgbClr val="FFFFFF"/>
                </a:solidFill>
                <a:latin typeface="Arial MT"/>
                <a:cs typeface="Arial MT"/>
              </a:rPr>
              <a:t>Испо</a:t>
            </a:r>
            <a:r>
              <a:rPr sz="2000" spc="-850" dirty="0">
                <a:solidFill>
                  <a:srgbClr val="FFFFFF"/>
                </a:solidFill>
                <a:latin typeface="Arial MT"/>
                <a:cs typeface="Arial MT"/>
              </a:rPr>
              <a:t>л</a:t>
            </a:r>
            <a:r>
              <a:rPr sz="2000" spc="-965" dirty="0">
                <a:solidFill>
                  <a:srgbClr val="FFFFFF"/>
                </a:solidFill>
                <a:latin typeface="Arial MT"/>
                <a:cs typeface="Arial MT"/>
              </a:rPr>
              <a:t>ьзов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spc="-910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85" dirty="0">
                <a:solidFill>
                  <a:srgbClr val="FFFFFF"/>
                </a:solidFill>
                <a:latin typeface="Arial MT"/>
                <a:cs typeface="Arial MT"/>
              </a:rPr>
              <a:t>ие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7210" y="5010150"/>
            <a:ext cx="2072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5" dirty="0">
                <a:solidFill>
                  <a:srgbClr val="FFFFFF"/>
                </a:solidFill>
                <a:latin typeface="Arial MT"/>
                <a:cs typeface="Arial MT"/>
              </a:rPr>
              <a:t>ц</a:t>
            </a:r>
            <a:r>
              <a:rPr sz="2000" spc="-710" dirty="0">
                <a:solidFill>
                  <a:srgbClr val="FFFFFF"/>
                </a:solidFill>
                <a:latin typeface="Arial MT"/>
                <a:cs typeface="Arial MT"/>
              </a:rPr>
              <a:t>ифр </a:t>
            </a:r>
            <a:r>
              <a:rPr sz="2000" spc="-844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80" dirty="0">
                <a:solidFill>
                  <a:srgbClr val="FFFFFF"/>
                </a:solidFill>
                <a:latin typeface="Arial MT"/>
                <a:cs typeface="Arial MT"/>
              </a:rPr>
              <a:t>л</a:t>
            </a:r>
            <a:r>
              <a:rPr sz="2000" spc="-875" dirty="0">
                <a:solidFill>
                  <a:srgbClr val="FFFFFF"/>
                </a:solidFill>
                <a:latin typeface="Arial MT"/>
                <a:cs typeface="Arial MT"/>
              </a:rPr>
              <a:t>я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0" dirty="0">
                <a:solidFill>
                  <a:srgbClr val="FFFFFF"/>
                </a:solidFill>
                <a:latin typeface="Arial MT"/>
                <a:cs typeface="Arial MT"/>
              </a:rPr>
              <a:t>опр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о</a:t>
            </a:r>
            <a:r>
              <a:rPr sz="2000" spc="-994" dirty="0">
                <a:solidFill>
                  <a:srgbClr val="FFFFFF"/>
                </a:solidFill>
                <a:latin typeface="Arial MT"/>
                <a:cs typeface="Arial MT"/>
              </a:rPr>
              <a:t>с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4141" y="5619699"/>
            <a:ext cx="394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0-9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7416" y="1345691"/>
            <a:ext cx="6383020" cy="1520190"/>
            <a:chOff x="2947416" y="1345691"/>
            <a:chExt cx="6383020" cy="15201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7416" y="1345691"/>
              <a:ext cx="6382892" cy="151968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18104" y="1516379"/>
              <a:ext cx="6015355" cy="1152525"/>
            </a:xfrm>
            <a:custGeom>
              <a:avLst/>
              <a:gdLst/>
              <a:ahLst/>
              <a:cxnLst/>
              <a:rect l="l" t="t" r="r" b="b"/>
              <a:pathLst>
                <a:path w="6015355" h="1152525">
                  <a:moveTo>
                    <a:pt x="6015228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6015228" y="1152144"/>
                  </a:lnTo>
                  <a:lnTo>
                    <a:pt x="601522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18104" y="1516379"/>
              <a:ext cx="6015355" cy="1152525"/>
            </a:xfrm>
            <a:custGeom>
              <a:avLst/>
              <a:gdLst/>
              <a:ahLst/>
              <a:cxnLst/>
              <a:rect l="l" t="t" r="r" b="b"/>
              <a:pathLst>
                <a:path w="6015355" h="1152525">
                  <a:moveTo>
                    <a:pt x="0" y="1152144"/>
                  </a:moveTo>
                  <a:lnTo>
                    <a:pt x="6015228" y="1152144"/>
                  </a:lnTo>
                  <a:lnTo>
                    <a:pt x="6015228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700">
              <a:solidFill>
                <a:srgbClr val="D4D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24478" y="1546301"/>
            <a:ext cx="36639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solidFill>
                  <a:srgbClr val="40CDD0"/>
                </a:solidFill>
                <a:latin typeface="Arial"/>
                <a:cs typeface="Arial"/>
              </a:rPr>
              <a:t>1</a:t>
            </a:r>
            <a:endParaRPr sz="5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3748" y="1698997"/>
            <a:ext cx="50196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lang="ru-RU" sz="2000" dirty="0" smtClean="0"/>
              <a:t>Для большинства компаний подойдёт </a:t>
            </a:r>
            <a:r>
              <a:rPr lang="ru-RU" sz="2000" dirty="0" err="1" smtClean="0"/>
              <a:t>Cloud</a:t>
            </a:r>
            <a:r>
              <a:rPr lang="ru-RU" sz="2000" dirty="0" smtClean="0"/>
              <a:t> решение, в отдельных случаях – </a:t>
            </a:r>
            <a:r>
              <a:rPr lang="ru-RU" sz="2000" dirty="0" err="1" smtClean="0"/>
              <a:t>on-prem</a:t>
            </a:r>
            <a:r>
              <a:rPr lang="ru-RU" sz="2000" dirty="0" smtClean="0"/>
              <a:t> 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47416" y="2775204"/>
            <a:ext cx="6382892" cy="1434846"/>
            <a:chOff x="2947416" y="2775204"/>
            <a:chExt cx="6382892" cy="1434846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7416" y="2775204"/>
              <a:ext cx="6382892" cy="14348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18104" y="2945892"/>
              <a:ext cx="6015355" cy="1066800"/>
            </a:xfrm>
            <a:custGeom>
              <a:avLst/>
              <a:gdLst/>
              <a:ahLst/>
              <a:cxnLst/>
              <a:rect l="l" t="t" r="r" b="b"/>
              <a:pathLst>
                <a:path w="6015355" h="1066800">
                  <a:moveTo>
                    <a:pt x="6015228" y="0"/>
                  </a:moveTo>
                  <a:lnTo>
                    <a:pt x="0" y="0"/>
                  </a:lnTo>
                  <a:lnTo>
                    <a:pt x="0" y="1066799"/>
                  </a:lnTo>
                  <a:lnTo>
                    <a:pt x="6015228" y="1066799"/>
                  </a:lnTo>
                  <a:lnTo>
                    <a:pt x="601522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18104" y="2945892"/>
              <a:ext cx="6015355" cy="1066800"/>
            </a:xfrm>
            <a:custGeom>
              <a:avLst/>
              <a:gdLst/>
              <a:ahLst/>
              <a:cxnLst/>
              <a:rect l="l" t="t" r="r" b="b"/>
              <a:pathLst>
                <a:path w="6015355" h="1066800">
                  <a:moveTo>
                    <a:pt x="0" y="1066799"/>
                  </a:moveTo>
                  <a:lnTo>
                    <a:pt x="6015228" y="1066799"/>
                  </a:lnTo>
                  <a:lnTo>
                    <a:pt x="6015228" y="0"/>
                  </a:lnTo>
                  <a:lnTo>
                    <a:pt x="0" y="0"/>
                  </a:lnTo>
                  <a:lnTo>
                    <a:pt x="0" y="1066799"/>
                  </a:lnTo>
                  <a:close/>
                </a:path>
              </a:pathLst>
            </a:custGeom>
            <a:ln w="12700">
              <a:solidFill>
                <a:srgbClr val="D4D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11778" y="3056331"/>
            <a:ext cx="37909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solidFill>
                  <a:srgbClr val="40CDD0"/>
                </a:solidFill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2146" y="4246371"/>
            <a:ext cx="2379853" cy="2611624"/>
          </a:xfrm>
          <a:prstGeom prst="rect">
            <a:avLst/>
          </a:prstGeom>
        </p:spPr>
      </p:pic>
      <p:sp>
        <p:nvSpPr>
          <p:cNvPr id="30" name="object 28"/>
          <p:cNvSpPr txBox="1"/>
          <p:nvPr/>
        </p:nvSpPr>
        <p:spPr>
          <a:xfrm>
            <a:off x="3997833" y="3313874"/>
            <a:ext cx="1340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E3E3E"/>
                </a:solidFill>
                <a:latin typeface="Arial MT"/>
                <a:cs typeface="Arial MT"/>
              </a:rPr>
              <a:t>ETL</a:t>
            </a:r>
            <a:r>
              <a:rPr sz="2000" spc="-4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E3E3E"/>
                </a:solidFill>
                <a:latin typeface="Arial MT"/>
                <a:cs typeface="Arial MT"/>
              </a:rPr>
              <a:t>vs</a:t>
            </a:r>
            <a:r>
              <a:rPr sz="2000" spc="-3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Arial MT"/>
                <a:cs typeface="Arial MT"/>
              </a:rPr>
              <a:t>ELT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b509d5879_0_35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b509d5879_0_35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eb509d5879_0_357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4706700" cy="3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en-US" sz="2400" b="1">
                <a:solidFill>
                  <a:srgbClr val="3F3F3F"/>
                </a:solidFill>
              </a:rPr>
              <a:t>Docker </a:t>
            </a:r>
            <a:r>
              <a:rPr lang="en-US" sz="2400">
                <a:solidFill>
                  <a:srgbClr val="3F3F3F"/>
                </a:solidFill>
              </a:rPr>
              <a:t>— программное обеспечение для автоматизации развёртывания и управления приложениями в средах с поддержкой контейнеризации, контейнеризатор приложений.</a:t>
            </a: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endParaRPr sz="2400">
              <a:solidFill>
                <a:srgbClr val="3F3F3F"/>
              </a:solidFill>
            </a:endParaRPr>
          </a:p>
        </p:txBody>
      </p:sp>
      <p:sp>
        <p:nvSpPr>
          <p:cNvPr id="253" name="Google Shape;253;geb509d5879_0_357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13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4" name="Google Shape;254;geb509d5879_0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2275" y="1808175"/>
            <a:ext cx="3810000" cy="315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92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932" y="272541"/>
            <a:ext cx="8426018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strike="noStrike" spc="-1" dirty="0" smtClean="0">
                <a:solidFill>
                  <a:schemeClr val="bg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Для чего нужен (или плюсы):</a:t>
            </a:r>
            <a:endParaRPr lang="ru-RU" sz="3600" b="0" strike="noStrike" spc="-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0435" y="2494512"/>
            <a:ext cx="107251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spc="-685" dirty="0">
                <a:solidFill>
                  <a:srgbClr val="FFFFFF"/>
                </a:solidFill>
                <a:latin typeface="Arial MT"/>
                <a:cs typeface="Arial MT"/>
              </a:rPr>
              <a:t>Вы</a:t>
            </a:r>
            <a:r>
              <a:rPr sz="2000" spc="-695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80" dirty="0">
                <a:solidFill>
                  <a:srgbClr val="FFFFFF"/>
                </a:solidFill>
                <a:latin typeface="Arial MT"/>
                <a:cs typeface="Arial MT"/>
              </a:rPr>
              <a:t>елен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7300" y="2457704"/>
            <a:ext cx="22612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635">
              <a:lnSpc>
                <a:spcPct val="100000"/>
              </a:lnSpc>
              <a:spcBef>
                <a:spcPts val="105"/>
              </a:spcBef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ие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815" dirty="0">
                <a:solidFill>
                  <a:srgbClr val="FFFFFF"/>
                </a:solidFill>
                <a:latin typeface="Arial MT"/>
                <a:cs typeface="Arial MT"/>
              </a:rPr>
              <a:t>фигурой/маркером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0288" y="3104366"/>
            <a:ext cx="675005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и</a:t>
            </a:r>
            <a:r>
              <a:rPr sz="2000" spc="-900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459" dirty="0">
                <a:solidFill>
                  <a:srgbClr val="FFFFFF"/>
                </a:solidFill>
                <a:latin typeface="Arial MT"/>
                <a:cs typeface="Arial MT"/>
              </a:rPr>
              <a:t>фы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2633" y="5010150"/>
            <a:ext cx="875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слайде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7353" y="5619699"/>
            <a:ext cx="1544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40" dirty="0">
                <a:solidFill>
                  <a:srgbClr val="FFFFFF"/>
                </a:solidFill>
                <a:latin typeface="Arial MT"/>
                <a:cs typeface="Arial MT"/>
              </a:rPr>
              <a:t>без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75" dirty="0">
                <a:solidFill>
                  <a:srgbClr val="FFFFFF"/>
                </a:solidFill>
                <a:latin typeface="Arial MT"/>
                <a:cs typeface="Arial MT"/>
              </a:rPr>
              <a:t>карт</a:t>
            </a:r>
            <a:r>
              <a:rPr sz="2000" spc="-985" dirty="0">
                <a:solidFill>
                  <a:srgbClr val="FFFFFF"/>
                </a:solidFill>
                <a:latin typeface="Arial MT"/>
                <a:cs typeface="Arial MT"/>
              </a:rPr>
              <a:t>и</a:t>
            </a:r>
            <a:r>
              <a:rPr sz="2000" spc="-975" dirty="0">
                <a:solidFill>
                  <a:srgbClr val="FFFFFF"/>
                </a:solidFill>
                <a:latin typeface="Arial MT"/>
                <a:cs typeface="Arial MT"/>
              </a:rPr>
              <a:t>нок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748" y="4741501"/>
            <a:ext cx="450342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  <a:tabLst>
                <a:tab pos="2672715" algn="l"/>
              </a:tabLst>
            </a:pPr>
            <a:r>
              <a:rPr sz="2000" spc="-635" dirty="0">
                <a:solidFill>
                  <a:srgbClr val="FFFFFF"/>
                </a:solidFill>
                <a:latin typeface="Arial MT"/>
                <a:cs typeface="Arial MT"/>
              </a:rPr>
              <a:t>О</a:t>
            </a:r>
            <a:r>
              <a:rPr sz="2000" spc="-645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795" dirty="0">
                <a:solidFill>
                  <a:srgbClr val="FFFFFF"/>
                </a:solidFill>
                <a:latin typeface="Arial MT"/>
                <a:cs typeface="Arial MT"/>
              </a:rPr>
              <a:t>мысль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000" spc="-840" dirty="0">
                <a:solidFill>
                  <a:srgbClr val="FFFFFF"/>
                </a:solidFill>
                <a:latin typeface="Arial MT"/>
                <a:cs typeface="Arial MT"/>
              </a:rPr>
              <a:t>Испо</a:t>
            </a:r>
            <a:r>
              <a:rPr sz="2000" spc="-850" dirty="0">
                <a:solidFill>
                  <a:srgbClr val="FFFFFF"/>
                </a:solidFill>
                <a:latin typeface="Arial MT"/>
                <a:cs typeface="Arial MT"/>
              </a:rPr>
              <a:t>л</a:t>
            </a:r>
            <a:r>
              <a:rPr sz="2000" spc="-965" dirty="0">
                <a:solidFill>
                  <a:srgbClr val="FFFFFF"/>
                </a:solidFill>
                <a:latin typeface="Arial MT"/>
                <a:cs typeface="Arial MT"/>
              </a:rPr>
              <a:t>ьзов</a:t>
            </a:r>
            <a:r>
              <a:rPr sz="2000" spc="-894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r>
              <a:rPr sz="2000" spc="-910" dirty="0">
                <a:solidFill>
                  <a:srgbClr val="FFFFFF"/>
                </a:solidFill>
                <a:latin typeface="Arial MT"/>
                <a:cs typeface="Arial MT"/>
              </a:rPr>
              <a:t>н</a:t>
            </a:r>
            <a:r>
              <a:rPr sz="2000" spc="-885" dirty="0">
                <a:solidFill>
                  <a:srgbClr val="FFFFFF"/>
                </a:solidFill>
                <a:latin typeface="Arial MT"/>
                <a:cs typeface="Arial MT"/>
              </a:rPr>
              <a:t>ие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7210" y="5010150"/>
            <a:ext cx="2072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5" dirty="0">
                <a:solidFill>
                  <a:srgbClr val="FFFFFF"/>
                </a:solidFill>
                <a:latin typeface="Arial MT"/>
                <a:cs typeface="Arial MT"/>
              </a:rPr>
              <a:t>ц</a:t>
            </a:r>
            <a:r>
              <a:rPr sz="2000" spc="-710" dirty="0">
                <a:solidFill>
                  <a:srgbClr val="FFFFFF"/>
                </a:solidFill>
                <a:latin typeface="Arial MT"/>
                <a:cs typeface="Arial MT"/>
              </a:rPr>
              <a:t>ифр </a:t>
            </a:r>
            <a:r>
              <a:rPr sz="2000" spc="-844" dirty="0">
                <a:solidFill>
                  <a:srgbClr val="FFFFFF"/>
                </a:solidFill>
                <a:latin typeface="Arial MT"/>
                <a:cs typeface="Arial MT"/>
              </a:rPr>
              <a:t>д</a:t>
            </a:r>
            <a:r>
              <a:rPr sz="2000" spc="-880" dirty="0">
                <a:solidFill>
                  <a:srgbClr val="FFFFFF"/>
                </a:solidFill>
                <a:latin typeface="Arial MT"/>
                <a:cs typeface="Arial MT"/>
              </a:rPr>
              <a:t>л</a:t>
            </a:r>
            <a:r>
              <a:rPr sz="2000" spc="-875" dirty="0">
                <a:solidFill>
                  <a:srgbClr val="FFFFFF"/>
                </a:solidFill>
                <a:latin typeface="Arial MT"/>
                <a:cs typeface="Arial MT"/>
              </a:rPr>
              <a:t>я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0" dirty="0">
                <a:solidFill>
                  <a:srgbClr val="FFFFFF"/>
                </a:solidFill>
                <a:latin typeface="Arial MT"/>
                <a:cs typeface="Arial MT"/>
              </a:rPr>
              <a:t>опр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о</a:t>
            </a:r>
            <a:r>
              <a:rPr sz="2000" spc="-994" dirty="0">
                <a:solidFill>
                  <a:srgbClr val="FFFFFF"/>
                </a:solidFill>
                <a:latin typeface="Arial MT"/>
                <a:cs typeface="Arial MT"/>
              </a:rPr>
              <a:t>с</a:t>
            </a:r>
            <a:r>
              <a:rPr sz="2000" spc="-890" dirty="0">
                <a:solidFill>
                  <a:srgbClr val="FFFFFF"/>
                </a:solidFill>
                <a:latin typeface="Arial MT"/>
                <a:cs typeface="Arial MT"/>
              </a:rPr>
              <a:t>а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4141" y="5619699"/>
            <a:ext cx="394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0-9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2146" y="4246371"/>
            <a:ext cx="2379853" cy="2611624"/>
          </a:xfrm>
          <a:prstGeom prst="rect">
            <a:avLst/>
          </a:prstGeom>
        </p:spPr>
      </p:pic>
      <p:sp>
        <p:nvSpPr>
          <p:cNvPr id="21" name="Заголовок 20"/>
          <p:cNvSpPr>
            <a:spLocks noGrp="1"/>
          </p:cNvSpPr>
          <p:nvPr>
            <p:ph type="title"/>
          </p:nvPr>
        </p:nvSpPr>
        <p:spPr>
          <a:xfrm>
            <a:off x="706932" y="1447800"/>
            <a:ext cx="9656268" cy="5032147"/>
          </a:xfr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1199"/>
              </a:spcBef>
              <a:spcAft>
                <a:spcPts val="0"/>
              </a:spcAft>
              <a:tabLst/>
              <a:defRPr/>
            </a:pPr>
            <a:r>
              <a:rPr lang="ru-RU" sz="2400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1. Изолированный 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запуск приложений в </a:t>
            </a:r>
            <a:r>
              <a:rPr lang="ru-RU" sz="2400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контейнерах.</a:t>
            </a:r>
            <a:r>
              <a:rPr lang="ru-RU" sz="2400" kern="1200" spc="-1" dirty="0">
                <a:solidFill>
                  <a:srgbClr val="000000"/>
                </a:solidFill>
                <a:latin typeface="Verdana"/>
              </a:rPr>
              <a:t/>
            </a:r>
            <a:br>
              <a:rPr lang="ru-RU" sz="2400" kern="1200" spc="-1" dirty="0">
                <a:solidFill>
                  <a:srgbClr val="000000"/>
                </a:solidFill>
                <a:latin typeface="Verdana"/>
              </a:rPr>
            </a:br>
            <a:r>
              <a:rPr lang="ru-RU" sz="2400" kern="1200" spc="-1" dirty="0" smtClean="0">
                <a:solidFill>
                  <a:srgbClr val="000000"/>
                </a:solidFill>
                <a:latin typeface="Verdana"/>
              </a:rPr>
              <a:t>2. </a:t>
            </a:r>
            <a:r>
              <a:rPr lang="ru-RU" sz="2400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Упрощение 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разработки, тестирования и </a:t>
            </a:r>
            <a:r>
              <a:rPr lang="ru-RU" sz="2400" kern="1200" spc="-1" dirty="0" err="1">
                <a:solidFill>
                  <a:srgbClr val="292835"/>
                </a:solidFill>
                <a:latin typeface="Verdana"/>
                <a:ea typeface="Verdana"/>
              </a:rPr>
              <a:t>деплоя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 приложений.</a:t>
            </a:r>
            <a:r>
              <a:rPr lang="ru-RU" sz="2400" kern="1200" spc="-1" dirty="0">
                <a:solidFill>
                  <a:srgbClr val="000000"/>
                </a:solidFill>
                <a:latin typeface="Verdana"/>
              </a:rPr>
              <a:t/>
            </a:r>
            <a:br>
              <a:rPr lang="ru-RU" sz="2400" kern="1200" spc="-1" dirty="0">
                <a:solidFill>
                  <a:srgbClr val="000000"/>
                </a:solidFill>
                <a:latin typeface="Verdana"/>
              </a:rPr>
            </a:br>
            <a:r>
              <a:rPr lang="ru-RU" sz="2400" kern="1200" spc="-1" dirty="0" smtClean="0">
                <a:solidFill>
                  <a:srgbClr val="000000"/>
                </a:solidFill>
                <a:latin typeface="Verdana"/>
              </a:rPr>
              <a:t>3. </a:t>
            </a:r>
            <a:r>
              <a:rPr lang="ru-RU" sz="2400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Отсутствие 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необходимости конфигурировать среду для запуска — она поставляется вместе с приложением — в контейнере.</a:t>
            </a:r>
            <a:r>
              <a:rPr lang="ru-RU" sz="2400" kern="1200" spc="-1" dirty="0">
                <a:solidFill>
                  <a:srgbClr val="000000"/>
                </a:solidFill>
                <a:latin typeface="Verdana"/>
              </a:rPr>
              <a:t/>
            </a:r>
            <a:br>
              <a:rPr lang="ru-RU" sz="2400" kern="1200" spc="-1" dirty="0">
                <a:solidFill>
                  <a:srgbClr val="000000"/>
                </a:solidFill>
                <a:latin typeface="Verdana"/>
              </a:rPr>
            </a:br>
            <a:r>
              <a:rPr lang="ru-RU" sz="2400" kern="1200" spc="-1" dirty="0" smtClean="0">
                <a:solidFill>
                  <a:srgbClr val="000000"/>
                </a:solidFill>
                <a:latin typeface="Verdana"/>
              </a:rPr>
              <a:t>4. </a:t>
            </a:r>
            <a:r>
              <a:rPr lang="ru-RU" sz="2400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Упрощает 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масштабируемость приложений и управление их работой с помощью систем </a:t>
            </a:r>
            <a:r>
              <a:rPr lang="ru-RU" sz="2400" kern="1200" spc="-1" dirty="0" err="1">
                <a:solidFill>
                  <a:srgbClr val="292835"/>
                </a:solidFill>
                <a:latin typeface="Verdana"/>
                <a:ea typeface="Verdana"/>
              </a:rPr>
              <a:t>оркестрации</a:t>
            </a:r>
            <a:r>
              <a:rPr lang="ru-RU" sz="2400" kern="1200" spc="-1" dirty="0">
                <a:solidFill>
                  <a:srgbClr val="292835"/>
                </a:solidFill>
                <a:latin typeface="Verdana"/>
                <a:ea typeface="Verdana"/>
              </a:rPr>
              <a:t> контейнеров.</a:t>
            </a:r>
            <a:r>
              <a:rPr lang="ru-RU" sz="2400" kern="1200" spc="-1" dirty="0">
                <a:solidFill>
                  <a:srgbClr val="000000"/>
                </a:solidFill>
                <a:latin typeface="Verdana"/>
              </a:rPr>
              <a:t/>
            </a:r>
            <a:br>
              <a:rPr lang="ru-RU" sz="2400" kern="1200" spc="-1" dirty="0">
                <a:solidFill>
                  <a:srgbClr val="000000"/>
                </a:solidFill>
                <a:latin typeface="Verdana"/>
              </a:rPr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943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f949d7c9fd_0_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f949d7c9fd_0_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Архитектура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f949d7c9fd_0_1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15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2" name="Google Shape;262;gf949d7c9f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334900"/>
            <a:ext cx="9753600" cy="53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2;gf949d7c9f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352625"/>
            <a:ext cx="9753600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081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fb3b8939fd_0_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fb3b8939fd_0_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Контейнер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fb3b8939fd_0_4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16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0" name="Google Shape;270;gfb3b8939fd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900" y="1307800"/>
            <a:ext cx="6932151" cy="600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05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fb3b8939fd_0_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fb3b8939fd_0_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Контейнеризация vs Виртуализация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fb3b8939fd_0_38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17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8" name="Google Shape;278;gfb3b8939fd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513" y="1643449"/>
            <a:ext cx="7686925" cy="438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76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fb3b8939fd_0_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fb3b8939fd_0_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Состав контейнера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fb3b8939fd_0_38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18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 descr="Что такое Docker - компоненты Docker Engine">
            <a:extLst>
              <a:ext uri="{FF2B5EF4-FFF2-40B4-BE49-F238E27FC236}">
                <a16:creationId xmlns:a16="http://schemas.microsoft.com/office/drawing/2014/main" id="{4FA8BCA9-E42B-1744-A2BE-7EF2A0D69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1" r="19320"/>
          <a:stretch/>
        </p:blipFill>
        <p:spPr bwMode="auto">
          <a:xfrm>
            <a:off x="5410200" y="1349175"/>
            <a:ext cx="6277174" cy="53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19200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3080" lvl="0" indent="-342720">
              <a:lnSpc>
                <a:spcPct val="150000"/>
              </a:lnSpc>
              <a:spcBef>
                <a:spcPts val="1199"/>
              </a:spcBef>
              <a:buClr>
                <a:srgbClr val="0B75BA"/>
              </a:buClr>
              <a:buFont typeface="Consolas"/>
              <a:buAutoNum type="arabicPeriod"/>
            </a:pPr>
            <a:r>
              <a:rPr lang="ru-RU" sz="2200" spc="-1" dirty="0">
                <a:solidFill>
                  <a:srgbClr val="292835"/>
                </a:solidFill>
                <a:latin typeface="Verdana"/>
                <a:ea typeface="Verdana"/>
              </a:rPr>
              <a:t>Образы</a:t>
            </a:r>
            <a:endParaRPr lang="ru-RU" sz="2200" spc="-1" dirty="0">
              <a:solidFill>
                <a:srgbClr val="000000"/>
              </a:solidFill>
              <a:latin typeface="Verdana"/>
            </a:endParaRPr>
          </a:p>
          <a:p>
            <a:pPr marL="343080" lvl="0" indent="-342720">
              <a:lnSpc>
                <a:spcPct val="150000"/>
              </a:lnSpc>
              <a:spcBef>
                <a:spcPts val="1199"/>
              </a:spcBef>
              <a:buClr>
                <a:srgbClr val="0B75BA"/>
              </a:buClr>
              <a:buFont typeface="Consolas"/>
              <a:buAutoNum type="arabicPeriod"/>
            </a:pPr>
            <a:r>
              <a:rPr lang="ru-RU" sz="2200" spc="-1" dirty="0">
                <a:solidFill>
                  <a:srgbClr val="000000"/>
                </a:solidFill>
                <a:latin typeface="Verdana"/>
              </a:rPr>
              <a:t>Контейнеры</a:t>
            </a:r>
          </a:p>
          <a:p>
            <a:pPr marL="343080" lvl="0" indent="-342720">
              <a:lnSpc>
                <a:spcPct val="150000"/>
              </a:lnSpc>
              <a:spcBef>
                <a:spcPts val="1199"/>
              </a:spcBef>
              <a:buClr>
                <a:srgbClr val="0B75BA"/>
              </a:buClr>
              <a:buFont typeface="Consolas"/>
              <a:buAutoNum type="arabicPeriod"/>
            </a:pPr>
            <a:r>
              <a:rPr lang="en-US" sz="2200" spc="-1" dirty="0">
                <a:solidFill>
                  <a:srgbClr val="000000"/>
                </a:solidFill>
                <a:latin typeface="Verdana"/>
              </a:rPr>
              <a:t>Volumes</a:t>
            </a:r>
            <a:endParaRPr lang="ru-RU" sz="2200" spc="-1" dirty="0">
              <a:solidFill>
                <a:srgbClr val="000000"/>
              </a:solidFill>
              <a:latin typeface="Verdana"/>
            </a:endParaRPr>
          </a:p>
          <a:p>
            <a:pPr marL="343080" lvl="0" indent="-342720">
              <a:lnSpc>
                <a:spcPct val="150000"/>
              </a:lnSpc>
              <a:spcBef>
                <a:spcPts val="1199"/>
              </a:spcBef>
              <a:buClr>
                <a:srgbClr val="0B75BA"/>
              </a:buClr>
              <a:buFont typeface="Consolas"/>
              <a:buAutoNum type="arabicPeriod"/>
            </a:pPr>
            <a:r>
              <a:rPr lang="en-US" sz="2200" spc="-1" dirty="0">
                <a:solidFill>
                  <a:srgbClr val="000000"/>
                </a:solidFill>
                <a:latin typeface="Verdana"/>
              </a:rPr>
              <a:t>Networks </a:t>
            </a:r>
            <a:endParaRPr lang="ru-RU" sz="2200" spc="-1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5790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fb3b8939fd_0_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fb3b8939fd_0_1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Образ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fb3b8939fd_0_1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19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86" name="Google Shape;286;gfb3b8939f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828" y="1954747"/>
            <a:ext cx="9424749" cy="294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17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324" y="1252007"/>
            <a:ext cx="584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tx1"/>
                </a:solidFill>
                <a:latin typeface="Arial"/>
                <a:cs typeface="Arial"/>
              </a:rPr>
              <a:t>On-Premise</a:t>
            </a:r>
            <a:r>
              <a:rPr sz="3600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chemeClr val="tx1"/>
                </a:solidFill>
                <a:latin typeface="Arial"/>
                <a:cs typeface="Arial"/>
              </a:rPr>
              <a:t>vs.</a:t>
            </a:r>
            <a:r>
              <a:rPr sz="3600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600" b="1" dirty="0" smtClean="0">
                <a:solidFill>
                  <a:schemeClr val="tx1"/>
                </a:solidFill>
                <a:latin typeface="Arial"/>
                <a:cs typeface="Arial"/>
              </a:rPr>
              <a:t>Cloud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1641" y="2514600"/>
            <a:ext cx="5021479" cy="305532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935990">
              <a:lnSpc>
                <a:spcPts val="2590"/>
              </a:lnSpc>
              <a:spcBef>
                <a:spcPts val="425"/>
              </a:spcBef>
            </a:pPr>
            <a:r>
              <a:rPr lang="ru-RU" sz="2400" dirty="0" err="1" smtClean="0"/>
              <a:t>On-premise</a:t>
            </a:r>
            <a:r>
              <a:rPr lang="ru-RU" sz="2400" dirty="0" smtClean="0"/>
              <a:t> дословно переводится как “на предприятии”, что означает использование собственных ресурсов для размещения программного обеспечения. Иногда вместо </a:t>
            </a:r>
            <a:r>
              <a:rPr lang="ru-RU" sz="2400" dirty="0" err="1" smtClean="0"/>
              <a:t>on-premise</a:t>
            </a:r>
            <a:r>
              <a:rPr lang="ru-RU" sz="2400" dirty="0" smtClean="0"/>
              <a:t> встречается сокращенная версия понятия – </a:t>
            </a:r>
            <a:r>
              <a:rPr lang="ru-RU" sz="2400" dirty="0" err="1" smtClean="0"/>
              <a:t>on-prem</a:t>
            </a:r>
            <a:r>
              <a:rPr lang="ru-RU" sz="2400" dirty="0" smtClean="0"/>
              <a:t>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84391"/>
            <a:ext cx="85090" cy="153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9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514600"/>
            <a:ext cx="5559552" cy="2904744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533400" y="0"/>
            <a:ext cx="1118076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ru-RU" sz="3600" kern="0" smtClean="0"/>
              <a:t>Облачная инфраструктура и инфраструктура </a:t>
            </a:r>
            <a:br>
              <a:rPr lang="ru-RU" sz="3600" kern="0" smtClean="0"/>
            </a:br>
            <a:r>
              <a:rPr lang="ru-RU" sz="3600" kern="0" smtClean="0"/>
              <a:t>on-premise </a:t>
            </a:r>
            <a:endParaRPr lang="ru-RU" sz="3600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f949d7c9fd_0_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f949d7c9fd_0_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Основные команды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f949d7c9fd_0_30"/>
          <p:cNvSpPr txBox="1">
            <a:spLocks noGrp="1"/>
          </p:cNvSpPr>
          <p:nvPr>
            <p:ph type="body" idx="4294967295"/>
          </p:nvPr>
        </p:nvSpPr>
        <p:spPr>
          <a:xfrm>
            <a:off x="843269" y="1808175"/>
            <a:ext cx="10629000" cy="3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ps — </a:t>
            </a:r>
            <a:r>
              <a:rPr lang="en-US" sz="2400">
                <a:solidFill>
                  <a:srgbClr val="3F3F3F"/>
                </a:solidFill>
              </a:rPr>
              <a:t>список запущенных контейнеров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pull — </a:t>
            </a:r>
            <a:r>
              <a:rPr lang="en-US" sz="2400">
                <a:solidFill>
                  <a:srgbClr val="3F3F3F"/>
                </a:solidFill>
              </a:rPr>
              <a:t>загрузка образа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build — </a:t>
            </a:r>
            <a:r>
              <a:rPr lang="en-US" sz="2400">
                <a:solidFill>
                  <a:srgbClr val="3F3F3F"/>
                </a:solidFill>
              </a:rPr>
              <a:t>собирает образ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run — </a:t>
            </a:r>
            <a:r>
              <a:rPr lang="en-US" sz="2400">
                <a:solidFill>
                  <a:srgbClr val="3F3F3F"/>
                </a:solidFill>
              </a:rPr>
              <a:t>запуск контейнера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stop — </a:t>
            </a:r>
            <a:r>
              <a:rPr lang="en-US" sz="2400">
                <a:solidFill>
                  <a:srgbClr val="3F3F3F"/>
                </a:solidFill>
              </a:rPr>
              <a:t>останавливает контейнер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rm — </a:t>
            </a:r>
            <a:r>
              <a:rPr lang="en-US" sz="2400">
                <a:solidFill>
                  <a:srgbClr val="3F3F3F"/>
                </a:solidFill>
              </a:rPr>
              <a:t>удаляет контейнер</a:t>
            </a:r>
            <a:endParaRPr sz="2400">
              <a:solidFill>
                <a:srgbClr val="3F3F3F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solidFill>
                  <a:srgbClr val="3F3F3F"/>
                </a:solidFill>
              </a:rPr>
              <a:t>docker rmi — </a:t>
            </a:r>
            <a:r>
              <a:rPr lang="en-US" sz="2400">
                <a:solidFill>
                  <a:srgbClr val="3F3F3F"/>
                </a:solidFill>
              </a:rPr>
              <a:t>удаляет образ</a:t>
            </a: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endParaRPr sz="2400">
              <a:solidFill>
                <a:srgbClr val="3F3F3F"/>
              </a:solidFill>
            </a:endParaRPr>
          </a:p>
        </p:txBody>
      </p:sp>
      <p:sp>
        <p:nvSpPr>
          <p:cNvPr id="294" name="Google Shape;294;gf949d7c9fd_0_30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20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38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f949d7c9fd_0_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f949d7c9fd_0_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Docker compose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949d7c9fd_0_9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21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02" name="Google Shape;302;gf949d7c9f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23975"/>
            <a:ext cx="7620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829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f949d7c9fd_0_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f949d7c9fd_0_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Docker compose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949d7c9fd_0_9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22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381000" y="1972127"/>
            <a:ext cx="6206040" cy="618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spc="-1" dirty="0" err="1">
                <a:solidFill>
                  <a:srgbClr val="00C698"/>
                </a:solidFill>
                <a:latin typeface="Verdana"/>
                <a:ea typeface="Verdana"/>
              </a:rPr>
              <a:t>docker</a:t>
            </a:r>
            <a:r>
              <a:rPr lang="en-US" sz="3600" b="1" spc="-1" dirty="0">
                <a:solidFill>
                  <a:srgbClr val="00C698"/>
                </a:solidFill>
                <a:latin typeface="Verdana"/>
                <a:ea typeface="Verdana"/>
              </a:rPr>
              <a:t>-compose</a:t>
            </a:r>
            <a:endParaRPr lang="ru-RU" sz="3600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05400" y="1958871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2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</a:rPr>
              <a:t>- </a:t>
            </a:r>
            <a:r>
              <a:rPr kumimoji="0" lang="ru-RU" sz="22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</a:rPr>
              <a:t>инструментальное средство, предназначенное для решения задач, связанных с развёртыванием проектов.</a:t>
            </a:r>
            <a:endParaRPr kumimoji="0" lang="en-US" sz="2200" b="0" i="0" u="none" strike="noStrike" kern="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Рисунок 5"/>
          <p:cNvPicPr/>
          <p:nvPr/>
        </p:nvPicPr>
        <p:blipFill>
          <a:blip r:embed="rId4"/>
          <a:stretch/>
        </p:blipFill>
        <p:spPr>
          <a:xfrm>
            <a:off x="2057400" y="3679869"/>
            <a:ext cx="7137000" cy="3072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7589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0509E3-088A-4606-B95A-665F4F3D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FFFFFF"/>
              </a:buClr>
              <a:buSzPts val="3300"/>
              <a:defRPr/>
            </a:pPr>
            <a:r>
              <a:rPr lang="en-US" sz="4800" dirty="0">
                <a:solidFill>
                  <a:srgbClr val="FFFFFF"/>
                </a:solidFill>
              </a:rPr>
              <a:t>Docker compose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3"/>
          </p:nvPr>
        </p:nvSpPr>
        <p:spPr>
          <a:xfrm>
            <a:off x="719666" y="2590800"/>
            <a:ext cx="8298158" cy="93986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083"/>
              </a:spcBef>
              <a:buClrTx/>
              <a:buSzTx/>
              <a:tabLst>
                <a:tab pos="0" algn="l"/>
              </a:tabLst>
            </a:pP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pc="-1" dirty="0" err="1">
                <a:solidFill>
                  <a:srgbClr val="0B75BA"/>
                </a:solidFill>
                <a:latin typeface="Verdana"/>
                <a:ea typeface="Verdana"/>
              </a:rPr>
              <a:t>ps</a:t>
            </a:r>
            <a:endParaRPr lang="ru-RU" spc="-1" dirty="0">
              <a:solidFill>
                <a:srgbClr val="000000"/>
              </a:solidFill>
              <a:latin typeface="Verdana"/>
            </a:endParaRPr>
          </a:p>
          <a:p>
            <a:pPr marL="0" lvl="0" indent="0">
              <a:lnSpc>
                <a:spcPct val="150000"/>
              </a:lnSpc>
              <a:spcBef>
                <a:spcPts val="1083"/>
              </a:spcBef>
              <a:buClrTx/>
              <a:buSzTx/>
              <a:tabLst>
                <a:tab pos="0" algn="l"/>
              </a:tabLst>
            </a:pPr>
            <a:r>
              <a:rPr lang="ru-RU" kern="1200" spc="-1" dirty="0" smtClean="0">
                <a:solidFill>
                  <a:srgbClr val="292835"/>
                </a:solidFill>
                <a:latin typeface="Verdana"/>
                <a:ea typeface="Verdana"/>
              </a:rPr>
              <a:t>Создает </a:t>
            </a:r>
            <a:r>
              <a:rPr lang="ru-RU" kern="1200" spc="-1" dirty="0">
                <a:solidFill>
                  <a:srgbClr val="292835"/>
                </a:solidFill>
                <a:latin typeface="Verdana"/>
                <a:ea typeface="Verdana"/>
              </a:rPr>
              <a:t>все зависимости (сеть, </a:t>
            </a:r>
            <a:r>
              <a:rPr lang="en-US" kern="1200" spc="-1" dirty="0">
                <a:solidFill>
                  <a:srgbClr val="292835"/>
                </a:solidFill>
                <a:latin typeface="Verdana"/>
                <a:ea typeface="Verdana"/>
              </a:rPr>
              <a:t>volumes) </a:t>
            </a:r>
            <a:r>
              <a:rPr lang="ru-RU" kern="1200" spc="-1" dirty="0">
                <a:solidFill>
                  <a:srgbClr val="292835"/>
                </a:solidFill>
                <a:latin typeface="Verdana"/>
                <a:ea typeface="Verdana"/>
              </a:rPr>
              <a:t>для запуска сервисов</a:t>
            </a:r>
            <a:r>
              <a:rPr lang="en-US" kern="1200" spc="-1" dirty="0">
                <a:solidFill>
                  <a:srgbClr val="292835"/>
                </a:solidFill>
                <a:latin typeface="Verdana"/>
                <a:ea typeface="Verdana"/>
              </a:rPr>
              <a:t>, </a:t>
            </a:r>
            <a:r>
              <a:rPr lang="ru-RU" kern="1200" spc="-1" dirty="0">
                <a:solidFill>
                  <a:srgbClr val="292835"/>
                </a:solidFill>
                <a:latin typeface="Verdana"/>
                <a:ea typeface="Verdana"/>
              </a:rPr>
              <a:t>скачивает или собирает образы и запускает все сервисы </a:t>
            </a:r>
            <a:r>
              <a:rPr lang="en-US" kern="1200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kern="1200" spc="-1" dirty="0">
                <a:solidFill>
                  <a:srgbClr val="292835"/>
                </a:solidFill>
                <a:latin typeface="Verdana"/>
                <a:ea typeface="Verdana"/>
              </a:rPr>
              <a:t>-compose</a:t>
            </a:r>
            <a:endParaRPr lang="ru-RU" kern="1200" spc="-1" dirty="0">
              <a:solidFill>
                <a:srgbClr val="000000"/>
              </a:solidFill>
              <a:latin typeface="Verdana"/>
            </a:endParaRP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19666" y="1436022"/>
            <a:ext cx="4008470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2200" b="1" spc="-1" dirty="0">
                <a:solidFill>
                  <a:srgbClr val="00C698"/>
                </a:solidFill>
                <a:latin typeface="Verdana"/>
                <a:ea typeface="Verdana"/>
              </a:rPr>
              <a:t>Основные команды</a:t>
            </a:r>
            <a:r>
              <a:rPr lang="en-US" sz="2200" b="1" spc="-1" dirty="0">
                <a:solidFill>
                  <a:srgbClr val="00C698"/>
                </a:solidFill>
                <a:latin typeface="Verdana"/>
                <a:ea typeface="Verdana"/>
              </a:rPr>
              <a:t>: up</a:t>
            </a:r>
            <a:endParaRPr lang="ru-RU" sz="2200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93540" y="4473358"/>
            <a:ext cx="6096000" cy="14824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z="2000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z="2000" spc="-1" dirty="0" err="1">
                <a:solidFill>
                  <a:srgbClr val="0B75BA"/>
                </a:solidFill>
                <a:latin typeface="Verdana"/>
                <a:ea typeface="Verdana"/>
              </a:rPr>
              <a:t>ps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Выведет список запущенных контейнеров в рамках проекта.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2269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0509E3-088A-4606-B95A-665F4F3D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FFFFFF"/>
              </a:buClr>
              <a:buSzPts val="3300"/>
              <a:defRPr/>
            </a:pPr>
            <a:r>
              <a:rPr lang="en-US" sz="4800" dirty="0">
                <a:solidFill>
                  <a:srgbClr val="FFFFFF"/>
                </a:solidFill>
              </a:rPr>
              <a:t>Docker compose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3"/>
          </p:nvPr>
        </p:nvSpPr>
        <p:spPr>
          <a:xfrm>
            <a:off x="457200" y="2959068"/>
            <a:ext cx="8298158" cy="9398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pc="-1" dirty="0">
                <a:solidFill>
                  <a:srgbClr val="0B75BA"/>
                </a:solidFill>
                <a:latin typeface="Verdana"/>
                <a:ea typeface="Verdana"/>
              </a:rPr>
              <a:t>down</a:t>
            </a:r>
          </a:p>
          <a:p>
            <a:pPr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en-US" spc="-1" dirty="0" err="1">
                <a:solidFill>
                  <a:srgbClr val="000000"/>
                </a:solidFill>
                <a:latin typeface="Verdana"/>
              </a:rPr>
              <a:t>docker</a:t>
            </a:r>
            <a:r>
              <a:rPr lang="en-US" spc="-1" dirty="0">
                <a:solidFill>
                  <a:srgbClr val="000000"/>
                </a:solidFill>
                <a:latin typeface="Verdana"/>
              </a:rPr>
              <a:t>-compose down = </a:t>
            </a:r>
            <a:r>
              <a:rPr lang="en-US" spc="-1" dirty="0" err="1">
                <a:solidFill>
                  <a:srgbClr val="000000"/>
                </a:solidFill>
                <a:latin typeface="Verdana"/>
              </a:rPr>
              <a:t>docker</a:t>
            </a:r>
            <a:r>
              <a:rPr lang="en-US" spc="-1" dirty="0">
                <a:solidFill>
                  <a:srgbClr val="000000"/>
                </a:solidFill>
                <a:latin typeface="Verdana"/>
              </a:rPr>
              <a:t> stop + </a:t>
            </a:r>
            <a:r>
              <a:rPr lang="en-US" spc="-1" dirty="0" err="1">
                <a:solidFill>
                  <a:srgbClr val="000000"/>
                </a:solidFill>
                <a:latin typeface="Verdana"/>
              </a:rPr>
              <a:t>docker</a:t>
            </a:r>
            <a:r>
              <a:rPr lang="en-US" spc="-1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Verdana"/>
              </a:rPr>
              <a:t>rm</a:t>
            </a:r>
            <a:r>
              <a:rPr lang="en-US" spc="-1" dirty="0">
                <a:solidFill>
                  <a:srgbClr val="000000"/>
                </a:solidFill>
                <a:latin typeface="Verdana"/>
              </a:rPr>
              <a:t> (</a:t>
            </a:r>
            <a:r>
              <a:rPr lang="ru-RU" spc="-1" dirty="0">
                <a:solidFill>
                  <a:srgbClr val="000000"/>
                </a:solidFill>
                <a:latin typeface="Verdana"/>
              </a:rPr>
              <a:t>для каждого сервиса</a:t>
            </a:r>
            <a:r>
              <a:rPr lang="en-US" spc="-1" dirty="0">
                <a:solidFill>
                  <a:srgbClr val="000000"/>
                </a:solidFill>
                <a:latin typeface="Verdana"/>
              </a:rPr>
              <a:t>)</a:t>
            </a:r>
            <a:endParaRPr lang="ru-RU" spc="-1" dirty="0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ru-RU" spc="-1" dirty="0">
                <a:solidFill>
                  <a:srgbClr val="292835"/>
                </a:solidFill>
                <a:latin typeface="Verdana"/>
                <a:ea typeface="Verdana"/>
              </a:rPr>
              <a:t>Останавливает все запущенные сервисы, удаляет контейнеры, сети, </a:t>
            </a:r>
            <a:r>
              <a:rPr lang="ru-RU" spc="-1" dirty="0" err="1">
                <a:solidFill>
                  <a:srgbClr val="292835"/>
                </a:solidFill>
                <a:latin typeface="Verdana"/>
                <a:ea typeface="Verdana"/>
              </a:rPr>
              <a:t>вольюмы</a:t>
            </a:r>
            <a:r>
              <a:rPr lang="ru-RU" spc="-1" dirty="0">
                <a:solidFill>
                  <a:srgbClr val="292835"/>
                </a:solidFill>
                <a:latin typeface="Verdana"/>
                <a:ea typeface="Verdana"/>
              </a:rPr>
              <a:t> и образы, созданные командой 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up.</a:t>
            </a:r>
            <a:endParaRPr lang="ru-RU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9666" y="1436022"/>
            <a:ext cx="4008470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-1" normalizeH="0" baseline="0" noProof="0" dirty="0">
                <a:ln>
                  <a:noFill/>
                </a:ln>
                <a:solidFill>
                  <a:srgbClr val="00C698"/>
                </a:solidFill>
                <a:effectLst/>
                <a:uLnTx/>
                <a:uFillTx/>
                <a:latin typeface="Verdana"/>
                <a:ea typeface="Verdana"/>
                <a:cs typeface="+mn-cs"/>
              </a:rPr>
              <a:t>Основные команды</a:t>
            </a:r>
            <a:r>
              <a:rPr kumimoji="0" lang="en-US" sz="2200" b="1" i="0" u="none" strike="noStrike" kern="1200" cap="none" spc="-1" normalizeH="0" baseline="0" noProof="0" dirty="0">
                <a:ln>
                  <a:noFill/>
                </a:ln>
                <a:solidFill>
                  <a:srgbClr val="00C698"/>
                </a:solidFill>
                <a:effectLst/>
                <a:uLnTx/>
                <a:uFillTx/>
                <a:latin typeface="Verdana"/>
                <a:ea typeface="Verdana"/>
                <a:cs typeface="+mn-cs"/>
              </a:rPr>
              <a:t>: up</a:t>
            </a:r>
            <a:endParaRPr kumimoji="0" lang="ru-RU" sz="2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9666" y="5348394"/>
            <a:ext cx="6096000" cy="120545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z="2000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z="2000" spc="-1" dirty="0">
                <a:solidFill>
                  <a:srgbClr val="0B75BA"/>
                </a:solidFill>
                <a:latin typeface="Verdana"/>
                <a:ea typeface="Verdana"/>
              </a:rPr>
              <a:t>build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Собирает образы всех сервисов проекта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8730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0509E3-088A-4606-B95A-665F4F3D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FFFFFF"/>
              </a:buClr>
              <a:buSzPts val="3300"/>
              <a:defRPr/>
            </a:pPr>
            <a:r>
              <a:rPr lang="en-US" sz="4800" dirty="0">
                <a:solidFill>
                  <a:srgbClr val="FFFFFF"/>
                </a:solidFill>
              </a:rPr>
              <a:t>Docker compose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3"/>
          </p:nvPr>
        </p:nvSpPr>
        <p:spPr>
          <a:xfrm>
            <a:off x="457200" y="2650860"/>
            <a:ext cx="8298158" cy="939864"/>
          </a:xfrm>
        </p:spPr>
        <p:txBody>
          <a:bodyPr/>
          <a:lstStyle/>
          <a:p>
            <a:pPr>
              <a:spcBef>
                <a:spcPts val="1083"/>
              </a:spcBef>
              <a:tabLst>
                <a:tab pos="0" algn="l"/>
              </a:tabLst>
            </a:pP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pc="-1" dirty="0">
                <a:solidFill>
                  <a:srgbClr val="0B75BA"/>
                </a:solidFill>
                <a:latin typeface="Verdana"/>
                <a:ea typeface="Verdana"/>
              </a:rPr>
              <a:t>run --</a:t>
            </a:r>
            <a:r>
              <a:rPr lang="en-US" spc="-1" dirty="0" err="1">
                <a:solidFill>
                  <a:srgbClr val="0B75BA"/>
                </a:solidFill>
                <a:latin typeface="Verdana"/>
                <a:ea typeface="Verdana"/>
              </a:rPr>
              <a:t>rm</a:t>
            </a:r>
            <a:r>
              <a:rPr lang="ru-RU" spc="-1" dirty="0">
                <a:solidFill>
                  <a:srgbClr val="0B75BA"/>
                </a:solidFill>
                <a:latin typeface="Verdana"/>
                <a:ea typeface="Verdana"/>
              </a:rPr>
              <a:t> </a:t>
            </a:r>
            <a:r>
              <a:rPr lang="en-US" spc="-1" dirty="0">
                <a:solidFill>
                  <a:srgbClr val="808080"/>
                </a:solidFill>
                <a:latin typeface="Verdana"/>
                <a:ea typeface="Verdana"/>
              </a:rPr>
              <a:t>[service] [command]</a:t>
            </a:r>
            <a:endParaRPr lang="ru-RU" spc="-1" dirty="0">
              <a:solidFill>
                <a:srgbClr val="000000"/>
              </a:solidFill>
              <a:latin typeface="Verdana"/>
            </a:endParaRPr>
          </a:p>
          <a:p>
            <a:pPr>
              <a:spcBef>
                <a:spcPts val="1083"/>
              </a:spcBef>
              <a:tabLst>
                <a:tab pos="0" algn="l"/>
              </a:tabLst>
            </a:pPr>
            <a:endParaRPr lang="ru-RU" spc="-1" dirty="0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ru-RU" spc="-1" dirty="0">
                <a:solidFill>
                  <a:srgbClr val="292835"/>
                </a:solidFill>
                <a:latin typeface="Verdana"/>
                <a:ea typeface="Verdana"/>
              </a:rPr>
              <a:t>Запуск команды в контейнере. Аргумент </a:t>
            </a:r>
            <a:r>
              <a:rPr lang="en-US" spc="-1" dirty="0" err="1">
                <a:solidFill>
                  <a:srgbClr val="292835"/>
                </a:solidFill>
                <a:latin typeface="Verdana"/>
                <a:ea typeface="Verdana"/>
              </a:rPr>
              <a:t>rm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 </a:t>
            </a:r>
            <a:r>
              <a:rPr lang="ru-RU" spc="-1" dirty="0">
                <a:solidFill>
                  <a:srgbClr val="292835"/>
                </a:solidFill>
                <a:latin typeface="Verdana"/>
                <a:ea typeface="Verdana"/>
              </a:rPr>
              <a:t>по аналогии с </a:t>
            </a:r>
            <a:r>
              <a:rPr lang="en-US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pc="-1" dirty="0">
                <a:solidFill>
                  <a:srgbClr val="292835"/>
                </a:solidFill>
                <a:latin typeface="Verdana"/>
                <a:ea typeface="Verdana"/>
              </a:rPr>
              <a:t> </a:t>
            </a:r>
            <a:r>
              <a:rPr lang="ru-RU" spc="-1" dirty="0">
                <a:solidFill>
                  <a:srgbClr val="292835"/>
                </a:solidFill>
                <a:latin typeface="Verdana"/>
                <a:ea typeface="Verdana"/>
              </a:rPr>
              <a:t>удаляет контейнер после остановки</a:t>
            </a:r>
            <a:endParaRPr lang="ru-RU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9666" y="1436022"/>
            <a:ext cx="4008470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-1" normalizeH="0" baseline="0" noProof="0" dirty="0">
                <a:ln>
                  <a:noFill/>
                </a:ln>
                <a:solidFill>
                  <a:srgbClr val="00C698"/>
                </a:solidFill>
                <a:effectLst/>
                <a:uLnTx/>
                <a:uFillTx/>
                <a:latin typeface="Verdana"/>
                <a:ea typeface="Verdana"/>
                <a:cs typeface="+mn-cs"/>
              </a:rPr>
              <a:t>Основные команды</a:t>
            </a:r>
            <a:r>
              <a:rPr kumimoji="0" lang="en-US" sz="2200" b="1" i="0" u="none" strike="noStrike" kern="1200" cap="none" spc="-1" normalizeH="0" baseline="0" noProof="0" dirty="0">
                <a:ln>
                  <a:noFill/>
                </a:ln>
                <a:solidFill>
                  <a:srgbClr val="00C698"/>
                </a:solidFill>
                <a:effectLst/>
                <a:uLnTx/>
                <a:uFillTx/>
                <a:latin typeface="Verdana"/>
                <a:ea typeface="Verdana"/>
                <a:cs typeface="+mn-cs"/>
              </a:rPr>
              <a:t>: up</a:t>
            </a:r>
            <a:endParaRPr kumimoji="0" lang="ru-RU" sz="2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4410707"/>
            <a:ext cx="10287000" cy="2036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$ </a:t>
            </a:r>
            <a:r>
              <a:rPr lang="en-US" sz="2000" spc="-1" dirty="0" err="1">
                <a:solidFill>
                  <a:srgbClr val="292835"/>
                </a:solidFill>
                <a:latin typeface="Verdana"/>
                <a:ea typeface="Verdana"/>
              </a:rPr>
              <a:t>docker</a:t>
            </a: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-compose </a:t>
            </a:r>
            <a:r>
              <a:rPr lang="en-US" sz="2000" spc="-1" dirty="0">
                <a:solidFill>
                  <a:srgbClr val="0B75BA"/>
                </a:solidFill>
                <a:latin typeface="Verdana"/>
                <a:ea typeface="Verdana"/>
              </a:rPr>
              <a:t>logs -f</a:t>
            </a:r>
            <a:r>
              <a:rPr lang="ru-RU" sz="2000" spc="-1" dirty="0">
                <a:solidFill>
                  <a:srgbClr val="0B75BA"/>
                </a:solidFill>
                <a:latin typeface="Verdana"/>
                <a:ea typeface="Verdana"/>
              </a:rPr>
              <a:t> </a:t>
            </a:r>
            <a:r>
              <a:rPr lang="en-US" sz="2000" spc="-1" dirty="0">
                <a:solidFill>
                  <a:srgbClr val="808080"/>
                </a:solidFill>
                <a:latin typeface="Verdana"/>
                <a:ea typeface="Verdana"/>
              </a:rPr>
              <a:t>[service]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endParaRPr lang="ru-RU" sz="2000" spc="-1" dirty="0">
              <a:solidFill>
                <a:srgbClr val="000000"/>
              </a:solidFill>
              <a:latin typeface="Verdana"/>
            </a:endParaRPr>
          </a:p>
          <a:p>
            <a:pPr lvl="0">
              <a:lnSpc>
                <a:spcPct val="150000"/>
              </a:lnSpc>
              <a:spcBef>
                <a:spcPts val="1083"/>
              </a:spcBef>
              <a:tabLst>
                <a:tab pos="0" algn="l"/>
              </a:tabLst>
            </a:pP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Просмотр логов контейнера. </a:t>
            </a: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-f </a:t>
            </a: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выводит </a:t>
            </a:r>
            <a:r>
              <a:rPr lang="ru-RU" sz="2000" spc="-1" dirty="0" err="1">
                <a:solidFill>
                  <a:srgbClr val="292835"/>
                </a:solidFill>
                <a:latin typeface="Verdana"/>
                <a:ea typeface="Verdana"/>
              </a:rPr>
              <a:t>логи</a:t>
            </a: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 после запуска команды до остановки работы </a:t>
            </a:r>
            <a:r>
              <a:rPr lang="en-US" sz="2000" spc="-1" dirty="0">
                <a:solidFill>
                  <a:srgbClr val="292835"/>
                </a:solidFill>
                <a:latin typeface="Verdana"/>
                <a:ea typeface="Verdana"/>
              </a:rPr>
              <a:t>logs </a:t>
            </a:r>
            <a:r>
              <a:rPr lang="ru-RU" sz="2000" spc="-1" dirty="0">
                <a:solidFill>
                  <a:srgbClr val="292835"/>
                </a:solidFill>
                <a:latin typeface="Verdana"/>
                <a:ea typeface="Verdana"/>
              </a:rPr>
              <a:t>или контейнера.</a:t>
            </a:r>
            <a:endParaRPr lang="ru-RU" sz="2000" spc="-1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401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f949d7c9fd_0_2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f949d7c9fd_0_2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Volumes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f949d7c9fd_0_23"/>
          <p:cNvSpPr txBox="1">
            <a:spLocks noGrp="1"/>
          </p:cNvSpPr>
          <p:nvPr>
            <p:ph type="body" idx="4294967295"/>
          </p:nvPr>
        </p:nvSpPr>
        <p:spPr>
          <a:xfrm>
            <a:off x="843272" y="1808175"/>
            <a:ext cx="4728300" cy="3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en-US" sz="2400" b="1">
                <a:solidFill>
                  <a:srgbClr val="3F3F3F"/>
                </a:solidFill>
              </a:rPr>
              <a:t>Рекомендуемый разработчиками Docker способ хранения данных</a:t>
            </a: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endParaRPr sz="2400">
              <a:solidFill>
                <a:srgbClr val="3F3F3F"/>
              </a:solidFill>
            </a:endParaRPr>
          </a:p>
        </p:txBody>
      </p:sp>
      <p:sp>
        <p:nvSpPr>
          <p:cNvPr id="318" name="Google Shape;318;gf949d7c9fd_0_23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843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26</a:t>
            </a:fld>
            <a:endParaRPr kumimoji="0" sz="843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19" name="Google Shape;319;gf949d7c9fd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250" y="1808175"/>
            <a:ext cx="5705025" cy="344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00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3587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Развёртывание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121" y="1885950"/>
            <a:ext cx="9813290" cy="3362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ru-RU" sz="3600" dirty="0" err="1" smtClean="0"/>
              <a:t>On-premise</a:t>
            </a:r>
            <a:r>
              <a:rPr lang="ru-RU" sz="3600" dirty="0" smtClean="0"/>
              <a:t>: вся работа должна быть выполнена силами компании 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ru-RU" sz="3600" dirty="0" smtClean="0"/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ru-RU" sz="3600" dirty="0" err="1" smtClean="0"/>
              <a:t>Cloud</a:t>
            </a:r>
            <a:r>
              <a:rPr lang="ru-RU" sz="3600" dirty="0" smtClean="0"/>
              <a:t>: все затраты на развёртывание и поддержание берёт на себя провайдер облачных услуг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0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4505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Ма</a:t>
            </a:r>
            <a:r>
              <a:rPr sz="3600" b="1" spc="10" dirty="0">
                <a:latin typeface="Arial"/>
                <a:cs typeface="Arial"/>
              </a:rPr>
              <a:t>с</a:t>
            </a:r>
            <a:r>
              <a:rPr sz="3600" b="1" spc="-5" dirty="0">
                <a:latin typeface="Arial"/>
                <a:cs typeface="Arial"/>
              </a:rPr>
              <a:t>шт</a:t>
            </a:r>
            <a:r>
              <a:rPr sz="3600" b="1" spc="5" dirty="0">
                <a:latin typeface="Arial"/>
                <a:cs typeface="Arial"/>
              </a:rPr>
              <a:t>а</a:t>
            </a:r>
            <a:r>
              <a:rPr sz="3600" b="1" dirty="0">
                <a:latin typeface="Arial"/>
                <a:cs typeface="Arial"/>
              </a:rPr>
              <a:t>бируемос</a:t>
            </a:r>
            <a:r>
              <a:rPr sz="3600" b="1" spc="5" dirty="0">
                <a:latin typeface="Arial"/>
                <a:cs typeface="Arial"/>
              </a:rPr>
              <a:t>т</a:t>
            </a:r>
            <a:r>
              <a:rPr sz="3600" b="1" dirty="0">
                <a:latin typeface="Arial"/>
                <a:cs typeface="Arial"/>
              </a:rPr>
              <a:t>ь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600200"/>
            <a:ext cx="10584079" cy="431207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323215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On-premise</a:t>
            </a:r>
            <a:r>
              <a:rPr lang="ru-RU" sz="3600" dirty="0" smtClean="0"/>
              <a:t>: сложнее и дольше, даже если в компании есть уже отработанные </a:t>
            </a:r>
            <a:r>
              <a:rPr lang="ru-RU" sz="3600" dirty="0" err="1" smtClean="0"/>
              <a:t>best</a:t>
            </a:r>
            <a:r>
              <a:rPr lang="ru-RU" sz="3600" dirty="0" smtClean="0"/>
              <a:t> </a:t>
            </a:r>
            <a:r>
              <a:rPr lang="ru-RU" sz="3600" dirty="0" err="1" smtClean="0"/>
              <a:t>practises</a:t>
            </a:r>
            <a:r>
              <a:rPr lang="ru-RU" sz="3600" dirty="0" smtClean="0"/>
              <a:t> </a:t>
            </a:r>
          </a:p>
          <a:p>
            <a:pPr marL="12700" marR="323215" algn="just">
              <a:lnSpc>
                <a:spcPct val="150000"/>
              </a:lnSpc>
              <a:spcBef>
                <a:spcPts val="425"/>
              </a:spcBef>
            </a:pPr>
            <a:endParaRPr lang="ru-RU" sz="3600" dirty="0" smtClean="0"/>
          </a:p>
          <a:p>
            <a:pPr marL="12700" marR="323215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Cloud</a:t>
            </a:r>
            <a:r>
              <a:rPr lang="ru-RU" sz="3600" dirty="0" smtClean="0"/>
              <a:t>: как правило, услуга масштабируемости идёт “из коробки” в большинстве облачных провайдеров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275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Управление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1377003"/>
            <a:ext cx="10896600" cy="431207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98170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On-premise</a:t>
            </a:r>
            <a:r>
              <a:rPr lang="ru-RU" sz="3600" dirty="0" smtClean="0"/>
              <a:t>: компания обеспечивает полный контроль на всеми ресурсами </a:t>
            </a:r>
          </a:p>
          <a:p>
            <a:pPr marL="12700" marR="598170" algn="just">
              <a:lnSpc>
                <a:spcPct val="150000"/>
              </a:lnSpc>
              <a:spcBef>
                <a:spcPts val="425"/>
              </a:spcBef>
            </a:pPr>
            <a:endParaRPr lang="ru-RU" sz="3600" dirty="0" smtClean="0"/>
          </a:p>
          <a:p>
            <a:pPr marL="12700" marR="598170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Cloud</a:t>
            </a:r>
            <a:r>
              <a:rPr lang="ru-RU" sz="3600" dirty="0" smtClean="0"/>
              <a:t>: по сути компания и облачный провайдер совместно владеют данными и ресурсами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2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3216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Безопасность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377003"/>
            <a:ext cx="10744200" cy="51430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35255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On-premise</a:t>
            </a:r>
            <a:r>
              <a:rPr lang="ru-RU" sz="3600" dirty="0" smtClean="0"/>
              <a:t>: данные находятся в большей безопасности, т.к. к ним имеет доступ только компания </a:t>
            </a:r>
          </a:p>
          <a:p>
            <a:pPr marL="12700" marR="135255" algn="just">
              <a:lnSpc>
                <a:spcPct val="150000"/>
              </a:lnSpc>
              <a:spcBef>
                <a:spcPts val="425"/>
              </a:spcBef>
            </a:pPr>
            <a:endParaRPr lang="ru-RU" sz="3600" dirty="0" smtClean="0"/>
          </a:p>
          <a:p>
            <a:pPr marL="12700" marR="135255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Cloud</a:t>
            </a:r>
            <a:r>
              <a:rPr lang="ru-RU" sz="3600" dirty="0" smtClean="0"/>
              <a:t>: меньше риск недоступности ресурсов из-за различного рода сбоев 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3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2517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Стоимость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466450"/>
            <a:ext cx="11049000" cy="431207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On-premise</a:t>
            </a:r>
            <a:r>
              <a:rPr lang="ru-RU" sz="3600" dirty="0" smtClean="0"/>
              <a:t>: выше за счёт покупки всей инфраструктуры, затрат на её ввод в эксплуатацию и поддержку </a:t>
            </a:r>
          </a:p>
          <a:p>
            <a:pPr marL="12700" marR="5080" algn="just">
              <a:lnSpc>
                <a:spcPct val="150000"/>
              </a:lnSpc>
              <a:spcBef>
                <a:spcPts val="425"/>
              </a:spcBef>
            </a:pPr>
            <a:endParaRPr lang="ru-RU" sz="3600" dirty="0"/>
          </a:p>
          <a:p>
            <a:pPr marL="12700" marR="5080" algn="just">
              <a:lnSpc>
                <a:spcPct val="150000"/>
              </a:lnSpc>
              <a:spcBef>
                <a:spcPts val="425"/>
              </a:spcBef>
            </a:pPr>
            <a:r>
              <a:rPr lang="ru-RU" sz="3600" dirty="0" err="1" smtClean="0"/>
              <a:t>Cloud</a:t>
            </a:r>
            <a:r>
              <a:rPr lang="ru-RU" sz="3600" dirty="0" smtClean="0"/>
              <a:t>: дешевле как на начальном этапе, так и в дальнейшем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4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3381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Cloud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Software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5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1294088"/>
            <a:ext cx="1066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Плюсы: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доступность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отсутствие затрат на поддержку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минимальные усилия на развертывание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масштабирование </a:t>
            </a:r>
          </a:p>
          <a:p>
            <a:endParaRPr lang="ru-RU" sz="3200" dirty="0" smtClean="0"/>
          </a:p>
          <a:p>
            <a:r>
              <a:rPr lang="ru-RU" sz="3200" dirty="0" smtClean="0"/>
              <a:t>Минусы: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необходимость иметь доступ к стабильному интернету </a:t>
            </a:r>
          </a:p>
          <a:p>
            <a:r>
              <a:rPr lang="ru-RU" sz="3200" dirty="0"/>
              <a:t> </a:t>
            </a:r>
            <a:r>
              <a:rPr lang="ru-RU" sz="3200" dirty="0" smtClean="0"/>
              <a:t>• плохая </a:t>
            </a:r>
            <a:r>
              <a:rPr lang="ru-RU" sz="3200" dirty="0" err="1" smtClean="0"/>
              <a:t>кастомизация</a:t>
            </a:r>
            <a:r>
              <a:rPr lang="ru-RU" sz="3200" dirty="0" smtClean="0"/>
              <a:t> </a:t>
            </a:r>
            <a:endParaRPr lang="ru-RU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282955"/>
            <a:ext cx="398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On-prem</a:t>
            </a:r>
            <a:r>
              <a:rPr sz="3600" b="1" spc="-7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Software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1219200"/>
            <a:ext cx="8221879" cy="518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 smtClean="0"/>
              <a:t>Плюсы: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/>
              <a:t> </a:t>
            </a:r>
            <a:r>
              <a:rPr lang="ru-RU" sz="3200" dirty="0" smtClean="0"/>
              <a:t>• стоимость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/>
              <a:t> </a:t>
            </a:r>
            <a:r>
              <a:rPr lang="ru-RU" sz="3200" dirty="0" smtClean="0"/>
              <a:t>• полный контроль над данными и ресурсами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endParaRPr lang="ru-RU" sz="3200" dirty="0"/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 smtClean="0"/>
              <a:t>Минусы: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/>
              <a:t> </a:t>
            </a:r>
            <a:r>
              <a:rPr lang="ru-RU" sz="3200" dirty="0" smtClean="0"/>
              <a:t>• необходимость поддержки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ru-RU" sz="3200" dirty="0"/>
              <a:t> </a:t>
            </a:r>
            <a:r>
              <a:rPr lang="ru-RU" sz="3200" dirty="0" smtClean="0"/>
              <a:t>• затраты на развёртывание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8169" y="6520078"/>
            <a:ext cx="8509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50" spc="-10" dirty="0">
                <a:solidFill>
                  <a:srgbClr val="878787"/>
                </a:solidFill>
                <a:latin typeface="Arial MT"/>
                <a:cs typeface="Arial MT"/>
              </a:rPr>
              <a:t>6</a:t>
            </a:r>
            <a:endParaRPr sz="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580</Words>
  <Application>Microsoft Office PowerPoint</Application>
  <PresentationFormat>Широкоэкранный</PresentationFormat>
  <Paragraphs>146</Paragraphs>
  <Slides>26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Arial MT</vt:lpstr>
      <vt:lpstr>Calibri</vt:lpstr>
      <vt:lpstr>Consolas</vt:lpstr>
      <vt:lpstr>Noto Sans Symbols</vt:lpstr>
      <vt:lpstr>Times New Roman</vt:lpstr>
      <vt:lpstr>Verdana</vt:lpstr>
      <vt:lpstr>Office Theme</vt:lpstr>
      <vt:lpstr>Специальное оформление</vt:lpstr>
      <vt:lpstr>Презентация PowerPoint</vt:lpstr>
      <vt:lpstr>On-Premise vs. Cloud</vt:lpstr>
      <vt:lpstr>Развёртывание</vt:lpstr>
      <vt:lpstr>Масштабируемость</vt:lpstr>
      <vt:lpstr>Управление</vt:lpstr>
      <vt:lpstr>Безопасность</vt:lpstr>
      <vt:lpstr>Стоимость</vt:lpstr>
      <vt:lpstr>Cloud Software</vt:lpstr>
      <vt:lpstr>On-prem Software</vt:lpstr>
      <vt:lpstr>Как выбрать?</vt:lpstr>
      <vt:lpstr>Рынок Cloud Native</vt:lpstr>
      <vt:lpstr>1</vt:lpstr>
      <vt:lpstr>Презентация PowerPoint</vt:lpstr>
      <vt:lpstr>1. Изолированный запуск приложений в контейнерах. 2. Упрощение разработки, тестирования и деплоя приложений. 3. Отсутствие необходимости конфигурировать среду для запуска — она поставляется вместе с приложением — в контейнере. 4. Упрощает масштабируемость приложений и управление их работой с помощью систем оркестрации контейнеров.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Burnashev, Anatolii (external - Project)</dc:creator>
  <cp:lastModifiedBy>user</cp:lastModifiedBy>
  <cp:revision>10</cp:revision>
  <dcterms:created xsi:type="dcterms:W3CDTF">2022-09-07T11:28:15Z</dcterms:created>
  <dcterms:modified xsi:type="dcterms:W3CDTF">2022-09-08T13:16:49Z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2022-09-07T00:00:00Z</vt:filetime>
  </property>
</Properties>
</file>